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1"/>
  </p:notesMasterIdLst>
  <p:handoutMasterIdLst>
    <p:handoutMasterId r:id="rId22"/>
  </p:handoutMasterIdLst>
  <p:sldIdLst>
    <p:sldId id="308" r:id="rId2"/>
    <p:sldId id="311" r:id="rId3"/>
    <p:sldId id="297" r:id="rId4"/>
    <p:sldId id="312" r:id="rId5"/>
    <p:sldId id="313" r:id="rId6"/>
    <p:sldId id="315" r:id="rId7"/>
    <p:sldId id="325" r:id="rId8"/>
    <p:sldId id="316" r:id="rId9"/>
    <p:sldId id="314" r:id="rId10"/>
    <p:sldId id="317" r:id="rId11"/>
    <p:sldId id="318" r:id="rId12"/>
    <p:sldId id="319" r:id="rId13"/>
    <p:sldId id="324" r:id="rId14"/>
    <p:sldId id="330" r:id="rId15"/>
    <p:sldId id="331" r:id="rId16"/>
    <p:sldId id="332" r:id="rId17"/>
    <p:sldId id="333" r:id="rId18"/>
    <p:sldId id="334" r:id="rId19"/>
    <p:sldId id="335" r:id="rId20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29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779F"/>
    <a:srgbClr val="004289"/>
    <a:srgbClr val="EB6018"/>
    <a:srgbClr val="D75016"/>
    <a:srgbClr val="7BBF2B"/>
    <a:srgbClr val="34908C"/>
    <a:srgbClr val="B24313"/>
    <a:srgbClr val="E7454B"/>
    <a:srgbClr val="236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77225" autoAdjust="0"/>
  </p:normalViewPr>
  <p:slideViewPr>
    <p:cSldViewPr showGuides="1">
      <p:cViewPr varScale="1">
        <p:scale>
          <a:sx n="129" d="100"/>
          <a:sy n="129" d="100"/>
        </p:scale>
        <p:origin x="1212" y="114"/>
      </p:cViewPr>
      <p:guideLst>
        <p:guide orient="horz" pos="1711"/>
        <p:guide pos="2880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6174"/>
    </p:cViewPr>
  </p:sorterViewPr>
  <p:notesViewPr>
    <p:cSldViewPr showGuides="1">
      <p:cViewPr varScale="1">
        <p:scale>
          <a:sx n="88" d="100"/>
          <a:sy n="88" d="100"/>
        </p:scale>
        <p:origin x="275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099C501-2905-4177-9F0E-0A70E6E5DFE3}" type="datetimeFigureOut">
              <a:rPr lang="fr-FR"/>
              <a:pPr>
                <a:defRPr/>
              </a:pPr>
              <a:t>07/02/2025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8315E1F-5A16-42A8-9F60-BA2A6C0BB5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397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AD048-7FAB-F142-A563-FB065CC74EFD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468A9-5A0E-F140-B509-B7BDF46723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54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Catégories : 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/>
              <a:t> Amélioration </a:t>
            </a:r>
            <a:r>
              <a:rPr lang="fr-FR" dirty="0"/>
              <a:t>de la sécurité et des conditions de travail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/>
              <a:t> </a:t>
            </a:r>
            <a:r>
              <a:rPr lang="fr-FR" dirty="0"/>
              <a:t>Amélioration de la sécurité et/ou qualité des soins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/>
              <a:t> </a:t>
            </a:r>
            <a:r>
              <a:rPr lang="fr-FR" dirty="0"/>
              <a:t>Fluidification des parcours patient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/>
              <a:t> </a:t>
            </a:r>
            <a:r>
              <a:rPr lang="fr-FR" dirty="0"/>
              <a:t>Amélioration de la sécurité du SIH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b="1" dirty="0"/>
              <a:t> </a:t>
            </a:r>
            <a:r>
              <a:rPr lang="fr-FR" dirty="0" smtClean="0"/>
              <a:t>Augmentation des recettes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/>
              <a:t> Réduction </a:t>
            </a:r>
            <a:r>
              <a:rPr lang="fr-FR" dirty="0"/>
              <a:t>des coûts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/>
              <a:t> Inscription </a:t>
            </a:r>
            <a:r>
              <a:rPr lang="fr-FR" dirty="0"/>
              <a:t>dans une démarche DD-RSO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/>
              <a:t> </a:t>
            </a:r>
            <a:r>
              <a:rPr lang="fr-FR" dirty="0"/>
              <a:t>Optimisation des échanges avec nos partenaires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/>
              <a:t> </a:t>
            </a:r>
            <a:r>
              <a:rPr lang="fr-FR" dirty="0"/>
              <a:t>Valorisation de l’enseignement, de la recherche et de l’innovation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/>
              <a:t> </a:t>
            </a:r>
            <a:r>
              <a:rPr lang="fr-FR" dirty="0"/>
              <a:t>Maintien de la conformité règlementaire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/>
              <a:t> </a:t>
            </a:r>
            <a:r>
              <a:rPr lang="fr-FR" dirty="0" smtClean="0"/>
              <a:t>Autres</a:t>
            </a:r>
          </a:p>
          <a:p>
            <a:r>
              <a:rPr lang="fr-FR" b="1" dirty="0" smtClean="0"/>
              <a:t>Argumentation :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68A9-5A0E-F140-B509-B7BDF467232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81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Diapositive, à conserver, utilisée dans un second temps en fin de projet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68A9-5A0E-F140-B509-B7BDF467232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110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Diapositive, à conserver, utilisée dans un second temps en fin de projet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68A9-5A0E-F140-B509-B7BDF467232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523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Diapositive, à conserver, utilisée dans un second temps en fin de projet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68A9-5A0E-F140-B509-B7BDF467232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22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Secteurs de soins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Plateaux techniques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Secteurs hospitalisation ou HJ 			Imagerie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 opératoire                                                            Pharmacie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Radiothérapie/Curiethérapie                                       Brancardage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SISSPO                                                                        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Biopathologie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             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Parcours coordonné                                               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Cabinet dentaire           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Consultations                                     </a:t>
            </a: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Enseignement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Recherche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Services support, techniques et logistique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Ressources Humaines                                              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Maintenance, Ingénierie Biomédical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Affaires financières/admissions/accueil                     Economiques et Logistiques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Projets, Qualité, Gestion des risques                          Services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Techniques et Sécurité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Santé Numérique                                                       Service en charge des données de santé</a:t>
            </a: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Communication, Collecte de fonds                            PMSI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68A9-5A0E-F140-B509-B7BDF467232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8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b="1" baseline="0" dirty="0" smtClean="0"/>
              <a:t>Volet Gouvernance </a:t>
            </a:r>
            <a:r>
              <a:rPr lang="fr-FR" b="0" baseline="0" dirty="0" smtClean="0"/>
              <a:t>: Associer les parties prenantes ; Garantir un comportement éthique et valoriser l’engagement citoyen </a:t>
            </a:r>
          </a:p>
          <a:p>
            <a:pPr marL="171450" indent="-171450">
              <a:buFontTx/>
              <a:buChar char="-"/>
            </a:pPr>
            <a:r>
              <a:rPr lang="fr-FR" b="1" baseline="0" dirty="0" smtClean="0"/>
              <a:t>Volet social </a:t>
            </a:r>
            <a:r>
              <a:rPr lang="fr-FR" b="0" baseline="0" dirty="0" smtClean="0"/>
              <a:t>: Améliorer la Qualité de Vie et les Conditions de Travail ; Réduire la pénibilité au travail ; Maintenir dans l’emploi ; Veiller à l’équité, favoriser l’inclusion, lutter contre toutes les discriminations ; Favoriser l’expression des salariés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b="1" baseline="0" dirty="0" smtClean="0"/>
              <a:t>Volet environnemental</a:t>
            </a:r>
            <a:r>
              <a:rPr lang="fr-FR" b="0" baseline="0" dirty="0" smtClean="0"/>
              <a:t> : Limiter les impacts environnementaux négatifs générés par l’activité ; Optimiser l’utilisation des ressources naturelles et matières premières ; Participer à l’atténuation des changements climatiques (gaz à effet de serre)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b="1" baseline="0" dirty="0" smtClean="0"/>
              <a:t>Volet sociétal </a:t>
            </a:r>
            <a:r>
              <a:rPr lang="fr-FR" b="0" baseline="0" dirty="0" smtClean="0"/>
              <a:t>: Assurer au patient l’accès à l’innovation et lui proposer des solutions diagnostiques et thérapeutiques personnalisées ; Développer les partenariats et coopérations locales ; </a:t>
            </a:r>
            <a:r>
              <a:rPr lang="fr-FR" dirty="0" smtClean="0"/>
              <a:t>Développer et mettre en œuvre des actions de prévention et d’éducation à la santé en cancérologie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b="1" baseline="0" dirty="0" smtClean="0"/>
              <a:t>Volet « activité » </a:t>
            </a:r>
            <a:r>
              <a:rPr lang="fr-FR" b="0" baseline="0" dirty="0" smtClean="0"/>
              <a:t>: Développer la qualité de la prise en charge et l’expérience des usagers ; Améliorer les pratiques d’achats</a:t>
            </a:r>
          </a:p>
          <a:p>
            <a:pPr marL="171450" indent="-171450">
              <a:buFontTx/>
              <a:buChar char="-"/>
            </a:pPr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68A9-5A0E-F140-B509-B7BDF467232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43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Catégories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adhésion du personnel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Dérive des coûts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Manque de prérequis organisationnels/fonctionnels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Délais de mise en œuvre et calendrier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Manque de financement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Manque de ressources humaines et/ou techniques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Manque de compétences/expertises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68A9-5A0E-F140-B509-B7BDF467232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23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Estimation des coûts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globaux (RH incluses) :</a:t>
            </a:r>
            <a:endParaRPr lang="fr-FR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les</a:t>
            </a:r>
            <a:r>
              <a:rPr lang="fr-FR" sz="11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RH dans le cadre de la planification et réalisation du projet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1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 Nb de personnes impliquées x Nb de jours de travail estimé x 400€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11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Ex : 4 personnes, travaillant pour un total de 20 jours (estimés)  32k€</a:t>
            </a:r>
            <a:endParaRPr lang="fr-FR" sz="11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Investissements nécessaires (équipements,</a:t>
            </a:r>
            <a:r>
              <a:rPr lang="fr-FR" sz="11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travaux, accompagnement …)</a:t>
            </a:r>
            <a:endParaRPr lang="fr-FR" sz="11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Charges de fonctionnement (Formations, coût de licences,</a:t>
            </a:r>
            <a:r>
              <a:rPr lang="fr-FR" sz="11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maintenance, …)</a:t>
            </a:r>
            <a:endParaRPr lang="fr-FR" sz="11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Modalités de financement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Subventions</a:t>
            </a:r>
            <a:r>
              <a:rPr lang="fr-FR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possibles Oui / Non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0" dirty="0" smtClean="0"/>
              <a:t>Prévu</a:t>
            </a:r>
            <a:r>
              <a:rPr lang="fr-FR" sz="1100" b="0" baseline="0" dirty="0" smtClean="0"/>
              <a:t> au plan d’investissement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0" dirty="0" smtClean="0"/>
              <a:t>Autre</a:t>
            </a:r>
            <a:r>
              <a:rPr lang="fr-FR" sz="1100" b="0" baseline="0" dirty="0" smtClean="0"/>
              <a:t> : préciser</a:t>
            </a:r>
            <a:endParaRPr lang="fr-FR" sz="11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68A9-5A0E-F140-B509-B7BDF467232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636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68A9-5A0E-F140-B509-B7BDF467232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830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Diapositive, à conserver, utilisée dans un second temps en fin de projet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68A9-5A0E-F140-B509-B7BDF467232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912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Diapositive, à conserver, utilisée dans un second temps en fin de projet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68A9-5A0E-F140-B509-B7BDF467232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196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Diapositive, à conserver, utilisée dans un second temps en fin de projet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68A9-5A0E-F140-B509-B7BDF467232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67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1DCAD8FE-5BDE-4B45-85FB-5A3483846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45"/>
          <a:stretch/>
        </p:blipFill>
        <p:spPr>
          <a:xfrm>
            <a:off x="3663100" y="0"/>
            <a:ext cx="5521111" cy="5143500"/>
          </a:xfrm>
          <a:prstGeom prst="rect">
            <a:avLst/>
          </a:prstGeom>
        </p:spPr>
      </p:pic>
      <p:grpSp>
        <p:nvGrpSpPr>
          <p:cNvPr id="13" name="Groupe 12"/>
          <p:cNvGrpSpPr/>
          <p:nvPr userDrawn="1"/>
        </p:nvGrpSpPr>
        <p:grpSpPr>
          <a:xfrm>
            <a:off x="0" y="0"/>
            <a:ext cx="6696744" cy="5143500"/>
            <a:chOff x="0" y="0"/>
            <a:chExt cx="6696744" cy="5143500"/>
          </a:xfrm>
        </p:grpSpPr>
        <p:sp>
          <p:nvSpPr>
            <p:cNvPr id="15" name="Parallélogramme 14">
              <a:extLst>
                <a:ext uri="{FF2B5EF4-FFF2-40B4-BE49-F238E27FC236}">
                  <a16:creationId xmlns:a16="http://schemas.microsoft.com/office/drawing/2014/main" id="{E8A3CB60-18FD-4243-84FC-97BFA88EC7DB}"/>
                </a:ext>
              </a:extLst>
            </p:cNvPr>
            <p:cNvSpPr/>
            <p:nvPr/>
          </p:nvSpPr>
          <p:spPr bwMode="auto">
            <a:xfrm>
              <a:off x="0" y="0"/>
              <a:ext cx="6696744" cy="5143500"/>
            </a:xfrm>
            <a:prstGeom prst="parallelogram">
              <a:avLst/>
            </a:prstGeom>
            <a:solidFill>
              <a:srgbClr val="0099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5C9769-2FD8-A04B-A1B7-B43D1C0AB6B7}"/>
                </a:ext>
              </a:extLst>
            </p:cNvPr>
            <p:cNvSpPr/>
            <p:nvPr/>
          </p:nvSpPr>
          <p:spPr bwMode="auto">
            <a:xfrm>
              <a:off x="0" y="0"/>
              <a:ext cx="2051720" cy="5143500"/>
            </a:xfrm>
            <a:prstGeom prst="rect">
              <a:avLst/>
            </a:prstGeom>
            <a:solidFill>
              <a:srgbClr val="0099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4DF498E-3B74-6546-99CF-DDF8F61124F8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451241" y="2931790"/>
            <a:ext cx="5488911" cy="22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428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E25595E1-0262-0C47-B808-E5D1B8545B28}"/>
              </a:ext>
            </a:extLst>
          </p:cNvPr>
          <p:cNvSpPr txBox="1"/>
          <p:nvPr userDrawn="1"/>
        </p:nvSpPr>
        <p:spPr>
          <a:xfrm>
            <a:off x="384577" y="3867894"/>
            <a:ext cx="50372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  <a:p>
            <a:pPr>
              <a:spcBef>
                <a:spcPts val="300"/>
              </a:spcBef>
            </a:pPr>
            <a:r>
              <a:rPr lang="fr-FR" sz="1800" b="0" dirty="0" smtClean="0">
                <a:solidFill>
                  <a:srgbClr val="004289"/>
                </a:solidFill>
                <a:latin typeface="Helvetica" pitchFamily="2" charset="0"/>
              </a:rPr>
              <a:t>Début de projet : </a:t>
            </a:r>
            <a:r>
              <a:rPr lang="fr-FR" sz="1800" b="1" dirty="0" smtClean="0">
                <a:solidFill>
                  <a:srgbClr val="004289"/>
                </a:solidFill>
                <a:latin typeface="Helvetica" pitchFamily="2" charset="0"/>
              </a:rPr>
              <a:t>Fiche</a:t>
            </a:r>
            <a:r>
              <a:rPr lang="fr-FR" sz="1800" b="1" baseline="0" dirty="0" smtClean="0">
                <a:solidFill>
                  <a:srgbClr val="004289"/>
                </a:solidFill>
                <a:latin typeface="Helvetica" pitchFamily="2" charset="0"/>
              </a:rPr>
              <a:t> d’opportunité projet</a:t>
            </a:r>
          </a:p>
          <a:p>
            <a:pPr>
              <a:spcBef>
                <a:spcPts val="300"/>
              </a:spcBef>
            </a:pPr>
            <a:r>
              <a:rPr lang="fr-FR" sz="1800" b="0" i="0" kern="1200" baseline="0" dirty="0" smtClean="0">
                <a:solidFill>
                  <a:srgbClr val="004289"/>
                </a:solidFill>
                <a:effectLst/>
                <a:latin typeface="Helvetica" pitchFamily="2" charset="0"/>
                <a:ea typeface="+mn-ea"/>
                <a:cs typeface="Arial" charset="0"/>
              </a:rPr>
              <a:t>Fin de projet : </a:t>
            </a:r>
            <a:r>
              <a:rPr lang="fr-FR" sz="1800" b="1" i="0" kern="1200" baseline="0" dirty="0" smtClean="0">
                <a:solidFill>
                  <a:srgbClr val="004289"/>
                </a:solidFill>
                <a:effectLst/>
                <a:latin typeface="Helvetica" pitchFamily="2" charset="0"/>
                <a:ea typeface="+mn-ea"/>
                <a:cs typeface="Arial" charset="0"/>
              </a:rPr>
              <a:t>Bilan projet</a:t>
            </a:r>
            <a:endParaRPr lang="fr-FR" sz="1050" b="1" i="0" kern="1200" dirty="0" smtClean="0">
              <a:solidFill>
                <a:srgbClr val="004289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>
              <a:spcBef>
                <a:spcPts val="300"/>
              </a:spcBef>
            </a:pPr>
            <a:r>
              <a:rPr lang="fr-FR" sz="1200" b="1" i="1" kern="1200" dirty="0" smtClean="0">
                <a:solidFill>
                  <a:srgbClr val="004289"/>
                </a:solidFill>
                <a:effectLst/>
                <a:latin typeface="Arial" charset="0"/>
                <a:ea typeface="+mn-ea"/>
                <a:cs typeface="Arial" charset="0"/>
              </a:rPr>
              <a:t>à transmettre à l’adresse </a:t>
            </a:r>
            <a:r>
              <a:rPr lang="fr-FR" sz="1200" b="1" kern="1200" dirty="0" smtClean="0">
                <a:solidFill>
                  <a:srgbClr val="004289"/>
                </a:solidFill>
                <a:effectLst/>
                <a:latin typeface="Arial" charset="0"/>
                <a:ea typeface="+mn-ea"/>
                <a:cs typeface="Arial" charset="0"/>
              </a:rPr>
              <a:t>Comite_Projets@nancy.unicancer.fr</a:t>
            </a:r>
          </a:p>
        </p:txBody>
      </p:sp>
      <p:sp>
        <p:nvSpPr>
          <p:cNvPr id="21" name="Parenthèse ouvrante 20">
            <a:extLst>
              <a:ext uri="{FF2B5EF4-FFF2-40B4-BE49-F238E27FC236}">
                <a16:creationId xmlns:a16="http://schemas.microsoft.com/office/drawing/2014/main" id="{5A816CC6-B8B6-E943-BE11-5FFE7776E62B}"/>
              </a:ext>
            </a:extLst>
          </p:cNvPr>
          <p:cNvSpPr/>
          <p:nvPr userDrawn="1"/>
        </p:nvSpPr>
        <p:spPr bwMode="auto">
          <a:xfrm>
            <a:off x="281343" y="3867894"/>
            <a:ext cx="103234" cy="1104824"/>
          </a:xfrm>
          <a:prstGeom prst="leftBracket">
            <a:avLst/>
          </a:prstGeom>
          <a:noFill/>
          <a:ln w="57150" cap="flat" cmpd="sng" algn="ctr">
            <a:solidFill>
              <a:srgbClr val="0042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24281C2-2BF2-6646-B8FA-899E43734C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4422"/>
            <a:ext cx="694792" cy="30070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1AF8C89-E1EF-EB4A-81A9-0949D1FF13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143"/>
            <a:ext cx="1954078" cy="725963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394113" y="1419622"/>
            <a:ext cx="6551612" cy="769441"/>
          </a:xfrm>
        </p:spPr>
        <p:txBody>
          <a:bodyPr/>
          <a:lstStyle>
            <a:lvl1pPr marL="0" indent="0">
              <a:buNone/>
              <a:defRPr lang="fr-FR" sz="4000" b="1" kern="1200" dirty="0" smtClean="0">
                <a:solidFill>
                  <a:schemeClr val="bg1"/>
                </a:solidFill>
                <a:latin typeface="Helvetica" pitchFamily="2" charset="0"/>
                <a:ea typeface="+mn-ea"/>
                <a:cs typeface="Arial" charset="0"/>
              </a:defRPr>
            </a:lvl1pPr>
          </a:lstStyle>
          <a:p>
            <a:r>
              <a:rPr lang="fr-FR" sz="4400" b="1" dirty="0" smtClean="0">
                <a:solidFill>
                  <a:schemeClr val="bg1"/>
                </a:solidFill>
                <a:latin typeface="Helvetica" pitchFamily="2" charset="0"/>
              </a:rPr>
              <a:t>titre</a:t>
            </a:r>
            <a:endParaRPr lang="fr-FR" sz="44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3610775" y="2983909"/>
            <a:ext cx="2223300" cy="769441"/>
          </a:xfrm>
        </p:spPr>
        <p:txBody>
          <a:bodyPr/>
          <a:lstStyle>
            <a:lvl1pPr marL="0" indent="0">
              <a:buNone/>
              <a:defRPr lang="fr-FR" sz="1600" b="0" kern="1200" baseline="0" dirty="0" smtClean="0">
                <a:solidFill>
                  <a:schemeClr val="bg1"/>
                </a:solidFill>
                <a:latin typeface="Helvetica" pitchFamily="2" charset="0"/>
                <a:ea typeface="+mn-ea"/>
                <a:cs typeface="Arial" charset="0"/>
              </a:defRPr>
            </a:lvl1pPr>
          </a:lstStyle>
          <a:p>
            <a:r>
              <a:rPr lang="fr-FR" sz="2000" dirty="0" smtClean="0">
                <a:solidFill>
                  <a:schemeClr val="bg1"/>
                </a:solidFill>
                <a:latin typeface="Helvetica" pitchFamily="2" charset="0"/>
              </a:rPr>
              <a:t>JJ MM AAAA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Helvetica" pitchFamily="2" charset="0"/>
              </a:rPr>
              <a:t>JJ MM AAAA</a:t>
            </a:r>
            <a:endParaRPr lang="fr-FR" sz="2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422067" y="2968500"/>
            <a:ext cx="308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aseline="0" dirty="0" smtClean="0">
                <a:solidFill>
                  <a:schemeClr val="bg1"/>
                </a:solidFill>
              </a:rPr>
              <a:t>Date de création :</a:t>
            </a:r>
          </a:p>
          <a:p>
            <a:r>
              <a:rPr lang="fr-FR" sz="1600" baseline="0" dirty="0" smtClean="0">
                <a:solidFill>
                  <a:schemeClr val="bg1"/>
                </a:solidFill>
              </a:rPr>
              <a:t>Date de dernière actualisation :</a:t>
            </a:r>
            <a:endParaRPr lang="fr-FR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53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166" y="1275606"/>
            <a:ext cx="8640960" cy="345638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731990"/>
            <a:ext cx="545232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316C82B-514C-4B5C-964E-6C33612708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53166" y="771550"/>
            <a:ext cx="8682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Décrire quels sont les impacts du projet en matière</a:t>
            </a:r>
            <a:r>
              <a:rPr lang="fr-FR" sz="1200" i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de développement durable et de responsabilité sociétale de l’organisation</a:t>
            </a:r>
            <a:r>
              <a:rPr lang="fr-FR" sz="1200" i="1" baseline="0" dirty="0" smtClean="0"/>
              <a:t>.</a:t>
            </a:r>
            <a:endParaRPr lang="fr-FR" sz="12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240765" y="-7327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827584" y="123478"/>
            <a:ext cx="815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Impacts / responsabilité</a:t>
            </a:r>
            <a:r>
              <a:rPr lang="fr-FR" sz="2400" b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 sociétale et environnementale</a:t>
            </a:r>
            <a:endParaRPr lang="fr-FR" sz="2400" b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5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166" y="1275606"/>
            <a:ext cx="8640960" cy="345638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731990"/>
            <a:ext cx="545232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316C82B-514C-4B5C-964E-6C33612708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876044" y="5147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Alternative(s)</a:t>
            </a:r>
            <a:r>
              <a:rPr lang="fr-FR" sz="2800" b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 au projet</a:t>
            </a:r>
            <a:endParaRPr lang="fr-FR" sz="2800" b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353166" y="771550"/>
            <a:ext cx="8682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Décrire quels sont les alternatives au</a:t>
            </a:r>
            <a:r>
              <a:rPr lang="fr-FR" sz="1200" i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projet décrit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?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240765" y="-10391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</p:spTree>
    <p:extLst>
      <p:ext uri="{BB962C8B-B14F-4D97-AF65-F5344CB8AC3E}">
        <p14:creationId xmlns:p14="http://schemas.microsoft.com/office/powerpoint/2010/main" val="36337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166" y="1602546"/>
            <a:ext cx="8640960" cy="312944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731990"/>
            <a:ext cx="545232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316C82B-514C-4B5C-964E-6C33612708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876044" y="5147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Budget prévisionnel</a:t>
            </a:r>
            <a:r>
              <a:rPr lang="fr-FR" sz="2800" b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 </a:t>
            </a:r>
            <a:endParaRPr lang="fr-FR" sz="2800" b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353166" y="771550"/>
            <a:ext cx="8682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Donner l’estimation</a:t>
            </a:r>
            <a:r>
              <a:rPr lang="fr-FR" sz="1200" i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des coûts globaux du projet, ressources humaines incluses (se référer aux fourchettes listées dans la zone notes). Argumenter. </a:t>
            </a:r>
          </a:p>
          <a:p>
            <a:r>
              <a:rPr lang="fr-FR" sz="1200" i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Donner les modalités de financement (se référer aux catégories listées dans la zone notes).</a:t>
            </a:r>
          </a:p>
          <a:p>
            <a:r>
              <a:rPr lang="fr-FR" sz="1200" i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Indiquer si un travail a déjà été réalisé avec le service Affaires financières.</a:t>
            </a:r>
            <a:endParaRPr lang="fr-FR" sz="12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240765" y="0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</p:spTree>
    <p:extLst>
      <p:ext uri="{BB962C8B-B14F-4D97-AF65-F5344CB8AC3E}">
        <p14:creationId xmlns:p14="http://schemas.microsoft.com/office/powerpoint/2010/main" val="299885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166" y="1287682"/>
            <a:ext cx="8640960" cy="344430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731990"/>
            <a:ext cx="545232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316C82B-514C-4B5C-964E-6C33612708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876044" y="5147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Planification : durée, calendrier </a:t>
            </a:r>
            <a:endParaRPr lang="fr-FR" sz="2800" b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353166" y="771550"/>
            <a:ext cx="868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Estimer la durée prévisible du projet : se référer aux fourchettes listées dans la zone notes </a:t>
            </a:r>
          </a:p>
          <a:p>
            <a:r>
              <a:rPr lang="fr-FR" sz="1200" i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Indiquer le planning prévisionnel envisagé (principales étapes de réalisation, durées)</a:t>
            </a:r>
            <a:endParaRPr lang="fr-FR" sz="1200" i="1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240765" y="-2997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</p:spTree>
    <p:extLst>
      <p:ext uri="{BB962C8B-B14F-4D97-AF65-F5344CB8AC3E}">
        <p14:creationId xmlns:p14="http://schemas.microsoft.com/office/powerpoint/2010/main" val="42989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166" y="1431698"/>
            <a:ext cx="8640960" cy="330029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731990"/>
            <a:ext cx="545232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316C82B-514C-4B5C-964E-6C33612708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876044" y="5147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Planification : organisation</a:t>
            </a:r>
            <a:endParaRPr lang="fr-FR" sz="2800" b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353166" y="771550"/>
            <a:ext cx="868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Décrire l’organisation du projet envisagée. Quel(s) chef(s) de projet serait(</a:t>
            </a:r>
            <a:r>
              <a:rPr lang="fr-FR" sz="1200" i="1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ent</a:t>
            </a:r>
            <a:r>
              <a:rPr lang="fr-FR" sz="1200" i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) potentiellement à même de mener à bien ce projet et quel temps lui(leur) faudrait-il dédier à ce projet ? Un prestataire externe est-il requis pour accompagner l’ICL dans la mise en œuvre du projet ?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240765" y="0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</p:spTree>
    <p:extLst>
      <p:ext uri="{BB962C8B-B14F-4D97-AF65-F5344CB8AC3E}">
        <p14:creationId xmlns:p14="http://schemas.microsoft.com/office/powerpoint/2010/main" val="117968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>
            <a:off x="6804248" y="-9011"/>
            <a:ext cx="2376264" cy="5152511"/>
            <a:chOff x="7092280" y="-9011"/>
            <a:chExt cx="2376264" cy="5152511"/>
          </a:xfrm>
        </p:grpSpPr>
        <p:sp>
          <p:nvSpPr>
            <p:cNvPr id="4" name="Parallélogramme 3">
              <a:extLst>
                <a:ext uri="{FF2B5EF4-FFF2-40B4-BE49-F238E27FC236}">
                  <a16:creationId xmlns:a16="http://schemas.microsoft.com/office/drawing/2014/main" id="{E8A3CB60-18FD-4243-84FC-97BFA88EC7DB}"/>
                </a:ext>
              </a:extLst>
            </p:cNvPr>
            <p:cNvSpPr/>
            <p:nvPr userDrawn="1"/>
          </p:nvSpPr>
          <p:spPr bwMode="auto">
            <a:xfrm>
              <a:off x="7092280" y="0"/>
              <a:ext cx="2304256" cy="5143500"/>
            </a:xfrm>
            <a:prstGeom prst="parallelogram">
              <a:avLst/>
            </a:prstGeom>
            <a:solidFill>
              <a:srgbClr val="0099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5C9769-2FD8-A04B-A1B7-B43D1C0AB6B7}"/>
                </a:ext>
              </a:extLst>
            </p:cNvPr>
            <p:cNvSpPr/>
            <p:nvPr userDrawn="1"/>
          </p:nvSpPr>
          <p:spPr bwMode="auto">
            <a:xfrm>
              <a:off x="8424936" y="-9011"/>
              <a:ext cx="1043608" cy="5152511"/>
            </a:xfrm>
            <a:prstGeom prst="rect">
              <a:avLst/>
            </a:prstGeom>
            <a:solidFill>
              <a:srgbClr val="0099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4DF498E-3B74-6546-99CF-DDF8F61124F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39552" y="2064105"/>
            <a:ext cx="75608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501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203848" y="2191085"/>
            <a:ext cx="3312367" cy="33855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rgbClr val="0099CC"/>
                </a:solidFill>
              </a:defRPr>
            </a:lvl1pPr>
          </a:lstStyle>
          <a:p>
            <a:pPr lvl="0"/>
            <a:r>
              <a:rPr lang="fr-FR" dirty="0" smtClean="0"/>
              <a:t>JJ/MM/AAAA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24281C2-2BF2-6646-B8FA-899E43734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104" y="4515966"/>
            <a:ext cx="694792" cy="30070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1AF8C89-E1EF-EB4A-81A9-0949D1FF13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53" y="3651870"/>
            <a:ext cx="1954078" cy="725963"/>
          </a:xfrm>
          <a:prstGeom prst="rect">
            <a:avLst/>
          </a:prstGeom>
        </p:spPr>
      </p:pic>
      <p:sp>
        <p:nvSpPr>
          <p:cNvPr id="3" name="ZoneTexte 2"/>
          <p:cNvSpPr txBox="1"/>
          <p:nvPr userDrawn="1"/>
        </p:nvSpPr>
        <p:spPr>
          <a:xfrm>
            <a:off x="611560" y="21716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Date du comité projets: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611560" y="1385910"/>
            <a:ext cx="650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Analyse du comité projets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267955" y="4902428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</p:spTree>
    <p:extLst>
      <p:ext uri="{BB962C8B-B14F-4D97-AF65-F5344CB8AC3E}">
        <p14:creationId xmlns:p14="http://schemas.microsoft.com/office/powerpoint/2010/main" val="1748988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51520" y="2922153"/>
            <a:ext cx="8689420" cy="307777"/>
          </a:xfrm>
        </p:spPr>
        <p:txBody>
          <a:bodyPr/>
          <a:lstStyle>
            <a:lvl1pPr marL="0" indent="0">
              <a:buNone/>
              <a:defRPr sz="1400">
                <a:solidFill>
                  <a:srgbClr val="0099CC"/>
                </a:solidFill>
                <a:latin typeface="Helvetica" pitchFamily="34" charset="0"/>
              </a:defRPr>
            </a:lvl1pPr>
            <a:lvl2pPr marL="344487" indent="0">
              <a:buNone/>
              <a:defRPr sz="1400">
                <a:solidFill>
                  <a:srgbClr val="0099CC"/>
                </a:solidFill>
                <a:latin typeface="Helvetica" pitchFamily="34" charset="0"/>
              </a:defRPr>
            </a:lvl2pPr>
            <a:lvl3pPr marL="693737" indent="0">
              <a:buNone/>
              <a:defRPr sz="1400">
                <a:solidFill>
                  <a:srgbClr val="0099CC"/>
                </a:solidFill>
                <a:latin typeface="Helvetica" pitchFamily="34" charset="0"/>
              </a:defRPr>
            </a:lvl3pPr>
            <a:lvl4pPr marL="989013" indent="0">
              <a:buNone/>
              <a:defRPr sz="1400">
                <a:solidFill>
                  <a:srgbClr val="0099CC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/>
              <a:t>Modifiez les styles du texte du </a:t>
            </a:r>
            <a:r>
              <a:rPr lang="fr-FR" dirty="0" smtClean="0"/>
              <a:t>masque</a:t>
            </a:r>
            <a:endParaRPr lang="fr-FR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731990"/>
            <a:ext cx="545232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316C82B-514C-4B5C-964E-6C33612708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876044" y="5147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Analyse du comité projets</a:t>
            </a:r>
            <a:endParaRPr lang="fr-FR" sz="2800" b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251520" y="843558"/>
            <a:ext cx="324036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Catégorie projet :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Rattachement à un programme :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Cotation matrice de priorisation : 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 / No Go Planification :</a:t>
            </a:r>
            <a:r>
              <a:rPr kumimoji="0" lang="fr-FR" alt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Niveau de priorité proposé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Chef(s) de projet proposé(s)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Commentaires :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3491880" y="843558"/>
            <a:ext cx="5449060" cy="2016224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rgbClr val="0099CC"/>
                </a:solidFill>
                <a:latin typeface="Helvetica" pitchFamily="34" charset="0"/>
              </a:defRPr>
            </a:lvl1pPr>
            <a:lvl2pPr marL="344487" indent="0">
              <a:buNone/>
              <a:defRPr sz="1400">
                <a:solidFill>
                  <a:srgbClr val="0099CC"/>
                </a:solidFill>
                <a:latin typeface="Helvetica" pitchFamily="34" charset="0"/>
              </a:defRPr>
            </a:lvl2pPr>
            <a:lvl3pPr marL="693737" indent="0">
              <a:buNone/>
              <a:defRPr sz="1400">
                <a:solidFill>
                  <a:srgbClr val="0099CC"/>
                </a:solidFill>
                <a:latin typeface="Helvetica" pitchFamily="34" charset="0"/>
              </a:defRPr>
            </a:lvl3pPr>
            <a:lvl4pPr marL="989013" indent="0">
              <a:buNone/>
              <a:defRPr sz="1400">
                <a:solidFill>
                  <a:srgbClr val="0099CC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/>
              <a:t>Modifiez les styles du texte du </a:t>
            </a:r>
            <a:r>
              <a:rPr lang="fr-FR" dirty="0" smtClean="0"/>
              <a:t>masque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240765" y="-3464"/>
            <a:ext cx="8739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V7</a:t>
            </a:r>
          </a:p>
        </p:txBody>
      </p:sp>
    </p:spTree>
    <p:extLst>
      <p:ext uri="{BB962C8B-B14F-4D97-AF65-F5344CB8AC3E}">
        <p14:creationId xmlns:p14="http://schemas.microsoft.com/office/powerpoint/2010/main" val="280960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>
            <a:off x="6804248" y="-9011"/>
            <a:ext cx="2376264" cy="5152511"/>
            <a:chOff x="7092280" y="-9011"/>
            <a:chExt cx="2376264" cy="5152511"/>
          </a:xfrm>
        </p:grpSpPr>
        <p:sp>
          <p:nvSpPr>
            <p:cNvPr id="4" name="Parallélogramme 3">
              <a:extLst>
                <a:ext uri="{FF2B5EF4-FFF2-40B4-BE49-F238E27FC236}">
                  <a16:creationId xmlns:a16="http://schemas.microsoft.com/office/drawing/2014/main" id="{E8A3CB60-18FD-4243-84FC-97BFA88EC7DB}"/>
                </a:ext>
              </a:extLst>
            </p:cNvPr>
            <p:cNvSpPr/>
            <p:nvPr userDrawn="1"/>
          </p:nvSpPr>
          <p:spPr bwMode="auto">
            <a:xfrm>
              <a:off x="7092280" y="0"/>
              <a:ext cx="2304256" cy="5143500"/>
            </a:xfrm>
            <a:prstGeom prst="parallelogram">
              <a:avLst/>
            </a:prstGeom>
            <a:solidFill>
              <a:srgbClr val="0099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5C9769-2FD8-A04B-A1B7-B43D1C0AB6B7}"/>
                </a:ext>
              </a:extLst>
            </p:cNvPr>
            <p:cNvSpPr/>
            <p:nvPr userDrawn="1"/>
          </p:nvSpPr>
          <p:spPr bwMode="auto">
            <a:xfrm>
              <a:off x="8424936" y="-9011"/>
              <a:ext cx="1043608" cy="5152511"/>
            </a:xfrm>
            <a:prstGeom prst="rect">
              <a:avLst/>
            </a:prstGeom>
            <a:solidFill>
              <a:srgbClr val="0099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4DF498E-3B74-6546-99CF-DDF8F61124F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39552" y="2064105"/>
            <a:ext cx="75608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501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024281C2-2BF2-6646-B8FA-899E43734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104" y="4515966"/>
            <a:ext cx="694792" cy="30070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1AF8C89-E1EF-EB4A-81A9-0949D1FF13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53" y="3651870"/>
            <a:ext cx="1954078" cy="725963"/>
          </a:xfrm>
          <a:prstGeom prst="rect">
            <a:avLst/>
          </a:prstGeom>
        </p:spPr>
      </p:pic>
      <p:sp>
        <p:nvSpPr>
          <p:cNvPr id="2" name="ZoneTexte 1"/>
          <p:cNvSpPr txBox="1"/>
          <p:nvPr userDrawn="1"/>
        </p:nvSpPr>
        <p:spPr>
          <a:xfrm>
            <a:off x="611560" y="1385910"/>
            <a:ext cx="650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Bilan du projet</a:t>
            </a: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611560" y="2109878"/>
            <a:ext cx="201622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0099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Date :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rgbClr val="0099CC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rgbClr val="0099CC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0099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Commentaires :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rgbClr val="0099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2608731" y="2138378"/>
            <a:ext cx="4267525" cy="29921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rgbClr val="0099CC"/>
                </a:solidFill>
                <a:latin typeface="Helvetica" pitchFamily="34" charset="0"/>
              </a:defRPr>
            </a:lvl1pPr>
            <a:lvl2pPr marL="344487" indent="0">
              <a:buNone/>
              <a:defRPr sz="1400">
                <a:solidFill>
                  <a:srgbClr val="0099CC"/>
                </a:solidFill>
                <a:latin typeface="Helvetica" pitchFamily="34" charset="0"/>
              </a:defRPr>
            </a:lvl2pPr>
            <a:lvl3pPr marL="693737" indent="0">
              <a:buNone/>
              <a:defRPr sz="1400">
                <a:solidFill>
                  <a:srgbClr val="0099CC"/>
                </a:solidFill>
                <a:latin typeface="Helvetica" pitchFamily="34" charset="0"/>
              </a:defRPr>
            </a:lvl3pPr>
            <a:lvl4pPr marL="989013" indent="0">
              <a:buNone/>
              <a:defRPr sz="1400">
                <a:solidFill>
                  <a:srgbClr val="0099CC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/>
              <a:t>Modifiez les styles du texte du </a:t>
            </a:r>
            <a:r>
              <a:rPr lang="fr-FR" dirty="0" smtClean="0"/>
              <a:t>masque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27634" y="3028457"/>
            <a:ext cx="6264696" cy="307777"/>
          </a:xfrm>
        </p:spPr>
        <p:txBody>
          <a:bodyPr/>
          <a:lstStyle>
            <a:lvl1pPr marL="0" indent="0">
              <a:buNone/>
              <a:defRPr sz="1400">
                <a:solidFill>
                  <a:srgbClr val="0099CC"/>
                </a:solidFill>
                <a:latin typeface="Helvetica" pitchFamily="34" charset="0"/>
              </a:defRPr>
            </a:lvl1pPr>
            <a:lvl2pPr marL="344487" indent="0">
              <a:buNone/>
              <a:defRPr sz="1400">
                <a:solidFill>
                  <a:srgbClr val="0099CC"/>
                </a:solidFill>
                <a:latin typeface="Helvetica" pitchFamily="34" charset="0"/>
              </a:defRPr>
            </a:lvl2pPr>
            <a:lvl3pPr marL="693737" indent="0">
              <a:buNone/>
              <a:defRPr sz="1400">
                <a:solidFill>
                  <a:srgbClr val="0099CC"/>
                </a:solidFill>
                <a:latin typeface="Helvetica" pitchFamily="34" charset="0"/>
              </a:defRPr>
            </a:lvl3pPr>
            <a:lvl4pPr marL="989013" indent="0">
              <a:buNone/>
              <a:defRPr sz="1400">
                <a:solidFill>
                  <a:srgbClr val="0099CC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/>
              <a:t>Modifiez les styles du texte du </a:t>
            </a:r>
            <a:r>
              <a:rPr lang="fr-FR" dirty="0" smtClean="0"/>
              <a:t>masque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267955" y="4902428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</p:spTree>
    <p:extLst>
      <p:ext uri="{BB962C8B-B14F-4D97-AF65-F5344CB8AC3E}">
        <p14:creationId xmlns:p14="http://schemas.microsoft.com/office/powerpoint/2010/main" val="31475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23527" y="915566"/>
            <a:ext cx="8641085" cy="381642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731990"/>
            <a:ext cx="545232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316C82B-514C-4B5C-964E-6C33612708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240765" y="-17318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76044" y="5147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Planning</a:t>
            </a:r>
            <a:endParaRPr lang="fr-FR" sz="2800" b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6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23527" y="915566"/>
            <a:ext cx="8641085" cy="381642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731990"/>
            <a:ext cx="545232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316C82B-514C-4B5C-964E-6C33612708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240765" y="-17318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876044" y="5147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Budget</a:t>
            </a:r>
            <a:endParaRPr lang="fr-FR" sz="2800" b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9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>
            <a:off x="0" y="0"/>
            <a:ext cx="7452320" cy="5152511"/>
            <a:chOff x="0" y="0"/>
            <a:chExt cx="7452320" cy="5152511"/>
          </a:xfrm>
        </p:grpSpPr>
        <p:sp>
          <p:nvSpPr>
            <p:cNvPr id="4" name="Parallélogramme 3">
              <a:extLst>
                <a:ext uri="{FF2B5EF4-FFF2-40B4-BE49-F238E27FC236}">
                  <a16:creationId xmlns:a16="http://schemas.microsoft.com/office/drawing/2014/main" id="{E8A3CB60-18FD-4243-84FC-97BFA88EC7DB}"/>
                </a:ext>
              </a:extLst>
            </p:cNvPr>
            <p:cNvSpPr/>
            <p:nvPr userDrawn="1"/>
          </p:nvSpPr>
          <p:spPr bwMode="auto">
            <a:xfrm>
              <a:off x="0" y="0"/>
              <a:ext cx="7452320" cy="5143500"/>
            </a:xfrm>
            <a:prstGeom prst="parallelogram">
              <a:avLst/>
            </a:prstGeom>
            <a:solidFill>
              <a:srgbClr val="0099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5C9769-2FD8-A04B-A1B7-B43D1C0AB6B7}"/>
                </a:ext>
              </a:extLst>
            </p:cNvPr>
            <p:cNvSpPr/>
            <p:nvPr userDrawn="1"/>
          </p:nvSpPr>
          <p:spPr bwMode="auto">
            <a:xfrm>
              <a:off x="0" y="0"/>
              <a:ext cx="2051720" cy="5152511"/>
            </a:xfrm>
            <a:prstGeom prst="rect">
              <a:avLst/>
            </a:prstGeom>
            <a:solidFill>
              <a:srgbClr val="0099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4DF498E-3B74-6546-99CF-DDF8F61124F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39552" y="2064105"/>
            <a:ext cx="75608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501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B73CE328-C774-1042-A95B-FFEFB195E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13986"/>
            <a:ext cx="2118962" cy="7872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E1BD4E0-CA03-E445-B220-AA8FA41ABB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43" y="4596057"/>
            <a:ext cx="684552" cy="296271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563980" y="2171640"/>
            <a:ext cx="5689600" cy="40011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Présentateur</a:t>
            </a:r>
            <a:endParaRPr lang="fr-FR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1275606"/>
            <a:ext cx="5689600" cy="646331"/>
          </a:xfrm>
        </p:spPr>
        <p:txBody>
          <a:bodyPr/>
          <a:lstStyle>
            <a:lvl1pPr marL="0" indent="0">
              <a:buNone/>
              <a:defRPr lang="fr-FR" sz="36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fr-FR" dirty="0" smtClean="0"/>
              <a:t>Titre/service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725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23527" y="915566"/>
            <a:ext cx="8641085" cy="381642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731990"/>
            <a:ext cx="545232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316C82B-514C-4B5C-964E-6C33612708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240765" y="-17318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876044" y="5147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Ressources humaines </a:t>
            </a:r>
            <a:r>
              <a:rPr lang="fr-FR" sz="2000" b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(efforts)</a:t>
            </a:r>
            <a:endParaRPr lang="fr-FR" sz="2000" b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49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23527" y="915566"/>
            <a:ext cx="8641085" cy="381642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731990"/>
            <a:ext cx="545232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316C82B-514C-4B5C-964E-6C33612708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240765" y="-17318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876044" y="5147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Indicateurs et cibles</a:t>
            </a:r>
            <a:endParaRPr lang="fr-FR" sz="2800" b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37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>
            <a:off x="6804248" y="-9011"/>
            <a:ext cx="2376264" cy="5152511"/>
            <a:chOff x="7092280" y="-9011"/>
            <a:chExt cx="2376264" cy="5152511"/>
          </a:xfrm>
        </p:grpSpPr>
        <p:sp>
          <p:nvSpPr>
            <p:cNvPr id="4" name="Parallélogramme 3">
              <a:extLst>
                <a:ext uri="{FF2B5EF4-FFF2-40B4-BE49-F238E27FC236}">
                  <a16:creationId xmlns:a16="http://schemas.microsoft.com/office/drawing/2014/main" id="{E8A3CB60-18FD-4243-84FC-97BFA88EC7DB}"/>
                </a:ext>
              </a:extLst>
            </p:cNvPr>
            <p:cNvSpPr/>
            <p:nvPr userDrawn="1"/>
          </p:nvSpPr>
          <p:spPr bwMode="auto">
            <a:xfrm>
              <a:off x="7092280" y="0"/>
              <a:ext cx="2304256" cy="5143500"/>
            </a:xfrm>
            <a:prstGeom prst="parallelogram">
              <a:avLst/>
            </a:prstGeom>
            <a:solidFill>
              <a:srgbClr val="0099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5C9769-2FD8-A04B-A1B7-B43D1C0AB6B7}"/>
                </a:ext>
              </a:extLst>
            </p:cNvPr>
            <p:cNvSpPr/>
            <p:nvPr userDrawn="1"/>
          </p:nvSpPr>
          <p:spPr bwMode="auto">
            <a:xfrm>
              <a:off x="8424936" y="-9011"/>
              <a:ext cx="1043608" cy="5152511"/>
            </a:xfrm>
            <a:prstGeom prst="rect">
              <a:avLst/>
            </a:prstGeom>
            <a:solidFill>
              <a:srgbClr val="0099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4DF498E-3B74-6546-99CF-DDF8F61124F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39552" y="2064105"/>
            <a:ext cx="75608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501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2171640"/>
            <a:ext cx="3816423" cy="33855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rgbClr val="0099CC"/>
                </a:solidFill>
              </a:defRPr>
            </a:lvl1pPr>
          </a:lstStyle>
          <a:p>
            <a:pPr lvl="0"/>
            <a:r>
              <a:rPr lang="fr-FR" dirty="0" smtClean="0"/>
              <a:t>JJ/MM/AAAA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24281C2-2BF2-6646-B8FA-899E43734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104" y="4515966"/>
            <a:ext cx="694792" cy="30070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1AF8C89-E1EF-EB4A-81A9-0949D1FF13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53" y="3651870"/>
            <a:ext cx="1954078" cy="725963"/>
          </a:xfrm>
          <a:prstGeom prst="rect">
            <a:avLst/>
          </a:prstGeom>
        </p:spPr>
      </p:pic>
      <p:sp>
        <p:nvSpPr>
          <p:cNvPr id="3" name="ZoneTexte 2"/>
          <p:cNvSpPr txBox="1"/>
          <p:nvPr userDrawn="1"/>
        </p:nvSpPr>
        <p:spPr>
          <a:xfrm>
            <a:off x="611560" y="217164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Date :</a:t>
            </a:r>
          </a:p>
          <a:p>
            <a:endParaRPr lang="fr-FR" sz="1800" dirty="0" smtClean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611560" y="1385910"/>
            <a:ext cx="650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Bilan du projet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267955" y="4902428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</p:spTree>
    <p:extLst>
      <p:ext uri="{BB962C8B-B14F-4D97-AF65-F5344CB8AC3E}">
        <p14:creationId xmlns:p14="http://schemas.microsoft.com/office/powerpoint/2010/main" val="110811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64579" y="1059582"/>
            <a:ext cx="8641085" cy="3693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 smtClean="0"/>
              <a:t>Commentaires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731990"/>
            <a:ext cx="545232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316C82B-514C-4B5C-964E-6C33612708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240765" y="-17318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76044" y="5147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Bilan / atteinte des objectifs</a:t>
            </a:r>
            <a:endParaRPr lang="fr-FR" sz="2800" b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7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64579" y="2270174"/>
            <a:ext cx="8641085" cy="3693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 smtClean="0"/>
              <a:t>Commentaires :</a:t>
            </a:r>
            <a:endParaRPr lang="fr-FR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731990"/>
            <a:ext cx="545232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316C82B-514C-4B5C-964E-6C33612708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240765" y="-17318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78159970"/>
              </p:ext>
            </p:extLst>
          </p:nvPr>
        </p:nvGraphicFramePr>
        <p:xfrm>
          <a:off x="323526" y="915566"/>
          <a:ext cx="8641088" cy="675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272">
                  <a:extLst>
                    <a:ext uri="{9D8B030D-6E8A-4147-A177-3AD203B41FA5}">
                      <a16:colId xmlns:a16="http://schemas.microsoft.com/office/drawing/2014/main" val="3568591521"/>
                    </a:ext>
                  </a:extLst>
                </a:gridCol>
                <a:gridCol w="2160272">
                  <a:extLst>
                    <a:ext uri="{9D8B030D-6E8A-4147-A177-3AD203B41FA5}">
                      <a16:colId xmlns:a16="http://schemas.microsoft.com/office/drawing/2014/main" val="1772391171"/>
                    </a:ext>
                  </a:extLst>
                </a:gridCol>
                <a:gridCol w="2160272">
                  <a:extLst>
                    <a:ext uri="{9D8B030D-6E8A-4147-A177-3AD203B41FA5}">
                      <a16:colId xmlns:a16="http://schemas.microsoft.com/office/drawing/2014/main" val="521560282"/>
                    </a:ext>
                  </a:extLst>
                </a:gridCol>
                <a:gridCol w="2160272">
                  <a:extLst>
                    <a:ext uri="{9D8B030D-6E8A-4147-A177-3AD203B41FA5}">
                      <a16:colId xmlns:a16="http://schemas.microsoft.com/office/drawing/2014/main" val="483583608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Planifié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Prévisionnel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Réel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Ecart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1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3996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 userDrawn="1"/>
        </p:nvSpPr>
        <p:spPr>
          <a:xfrm>
            <a:off x="876044" y="5147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Bilan planning</a:t>
            </a:r>
            <a:endParaRPr lang="fr-FR" sz="2800" b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2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23527" y="2270174"/>
            <a:ext cx="8641085" cy="3693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 smtClean="0"/>
              <a:t>Commentaires :</a:t>
            </a:r>
            <a:endParaRPr lang="fr-FR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731990"/>
            <a:ext cx="545232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316C82B-514C-4B5C-964E-6C33612708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240765" y="-17318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02914286"/>
              </p:ext>
            </p:extLst>
          </p:nvPr>
        </p:nvGraphicFramePr>
        <p:xfrm>
          <a:off x="323526" y="915566"/>
          <a:ext cx="8641088" cy="675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272">
                  <a:extLst>
                    <a:ext uri="{9D8B030D-6E8A-4147-A177-3AD203B41FA5}">
                      <a16:colId xmlns:a16="http://schemas.microsoft.com/office/drawing/2014/main" val="3568591521"/>
                    </a:ext>
                  </a:extLst>
                </a:gridCol>
                <a:gridCol w="2160272">
                  <a:extLst>
                    <a:ext uri="{9D8B030D-6E8A-4147-A177-3AD203B41FA5}">
                      <a16:colId xmlns:a16="http://schemas.microsoft.com/office/drawing/2014/main" val="1772391171"/>
                    </a:ext>
                  </a:extLst>
                </a:gridCol>
                <a:gridCol w="2160272">
                  <a:extLst>
                    <a:ext uri="{9D8B030D-6E8A-4147-A177-3AD203B41FA5}">
                      <a16:colId xmlns:a16="http://schemas.microsoft.com/office/drawing/2014/main" val="521560282"/>
                    </a:ext>
                  </a:extLst>
                </a:gridCol>
                <a:gridCol w="2160272">
                  <a:extLst>
                    <a:ext uri="{9D8B030D-6E8A-4147-A177-3AD203B41FA5}">
                      <a16:colId xmlns:a16="http://schemas.microsoft.com/office/drawing/2014/main" val="483583608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Planifié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Prévisionnel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Réel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Ecart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1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3996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 userDrawn="1"/>
        </p:nvSpPr>
        <p:spPr>
          <a:xfrm>
            <a:off x="876044" y="5147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Bilan budgétaire</a:t>
            </a:r>
            <a:endParaRPr lang="fr-FR" sz="2800" b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0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23527" y="2270174"/>
            <a:ext cx="8641085" cy="3693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 smtClean="0"/>
              <a:t>Commentaires :</a:t>
            </a:r>
            <a:endParaRPr lang="fr-FR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731990"/>
            <a:ext cx="545232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316C82B-514C-4B5C-964E-6C33612708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240765" y="-17318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2784276"/>
              </p:ext>
            </p:extLst>
          </p:nvPr>
        </p:nvGraphicFramePr>
        <p:xfrm>
          <a:off x="323526" y="915566"/>
          <a:ext cx="8641088" cy="675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272">
                  <a:extLst>
                    <a:ext uri="{9D8B030D-6E8A-4147-A177-3AD203B41FA5}">
                      <a16:colId xmlns:a16="http://schemas.microsoft.com/office/drawing/2014/main" val="3568591521"/>
                    </a:ext>
                  </a:extLst>
                </a:gridCol>
                <a:gridCol w="2160272">
                  <a:extLst>
                    <a:ext uri="{9D8B030D-6E8A-4147-A177-3AD203B41FA5}">
                      <a16:colId xmlns:a16="http://schemas.microsoft.com/office/drawing/2014/main" val="1772391171"/>
                    </a:ext>
                  </a:extLst>
                </a:gridCol>
                <a:gridCol w="2160272">
                  <a:extLst>
                    <a:ext uri="{9D8B030D-6E8A-4147-A177-3AD203B41FA5}">
                      <a16:colId xmlns:a16="http://schemas.microsoft.com/office/drawing/2014/main" val="521560282"/>
                    </a:ext>
                  </a:extLst>
                </a:gridCol>
                <a:gridCol w="2160272">
                  <a:extLst>
                    <a:ext uri="{9D8B030D-6E8A-4147-A177-3AD203B41FA5}">
                      <a16:colId xmlns:a16="http://schemas.microsoft.com/office/drawing/2014/main" val="483583608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Planifié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Prévisionnel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Réel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Ecart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1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3996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 userDrawn="1"/>
        </p:nvSpPr>
        <p:spPr>
          <a:xfrm>
            <a:off x="876044" y="5147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Bilan / mobilisation des ressources </a:t>
            </a:r>
            <a:r>
              <a:rPr lang="fr-FR" sz="2000" b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(efforts)</a:t>
            </a:r>
            <a:endParaRPr lang="fr-FR" sz="2000" b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4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23527" y="915566"/>
            <a:ext cx="8641085" cy="172394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 smtClean="0"/>
              <a:t>Commentaires :</a:t>
            </a:r>
            <a:endParaRPr lang="fr-FR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731990"/>
            <a:ext cx="545232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316C82B-514C-4B5C-964E-6C33612708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240765" y="-17318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76044" y="5147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Retour d’expérience / gestion de projet</a:t>
            </a:r>
            <a:endParaRPr lang="fr-FR" sz="2800" b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7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1DCAD8FE-5BDE-4B45-85FB-5A3483846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45"/>
          <a:stretch/>
        </p:blipFill>
        <p:spPr>
          <a:xfrm>
            <a:off x="3663100" y="0"/>
            <a:ext cx="5521111" cy="5143500"/>
          </a:xfrm>
          <a:prstGeom prst="rect">
            <a:avLst/>
          </a:prstGeom>
        </p:spPr>
      </p:pic>
      <p:grpSp>
        <p:nvGrpSpPr>
          <p:cNvPr id="13" name="Groupe 12"/>
          <p:cNvGrpSpPr/>
          <p:nvPr userDrawn="1"/>
        </p:nvGrpSpPr>
        <p:grpSpPr>
          <a:xfrm>
            <a:off x="0" y="0"/>
            <a:ext cx="6696744" cy="5143500"/>
            <a:chOff x="0" y="0"/>
            <a:chExt cx="6696744" cy="5143500"/>
          </a:xfrm>
        </p:grpSpPr>
        <p:sp>
          <p:nvSpPr>
            <p:cNvPr id="15" name="Parallélogramme 14">
              <a:extLst>
                <a:ext uri="{FF2B5EF4-FFF2-40B4-BE49-F238E27FC236}">
                  <a16:creationId xmlns:a16="http://schemas.microsoft.com/office/drawing/2014/main" id="{E8A3CB60-18FD-4243-84FC-97BFA88EC7DB}"/>
                </a:ext>
              </a:extLst>
            </p:cNvPr>
            <p:cNvSpPr/>
            <p:nvPr/>
          </p:nvSpPr>
          <p:spPr bwMode="auto">
            <a:xfrm>
              <a:off x="0" y="0"/>
              <a:ext cx="6696744" cy="5143500"/>
            </a:xfrm>
            <a:prstGeom prst="parallelogram">
              <a:avLst/>
            </a:prstGeom>
            <a:solidFill>
              <a:srgbClr val="0099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5C9769-2FD8-A04B-A1B7-B43D1C0AB6B7}"/>
                </a:ext>
              </a:extLst>
            </p:cNvPr>
            <p:cNvSpPr/>
            <p:nvPr/>
          </p:nvSpPr>
          <p:spPr bwMode="auto">
            <a:xfrm>
              <a:off x="0" y="0"/>
              <a:ext cx="2051720" cy="5143500"/>
            </a:xfrm>
            <a:prstGeom prst="rect">
              <a:avLst/>
            </a:prstGeom>
            <a:solidFill>
              <a:srgbClr val="0099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4DF498E-3B74-6546-99CF-DDF8F61124F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97961" y="2954252"/>
            <a:ext cx="669674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428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E25595E1-0262-0C47-B808-E5D1B8545B28}"/>
              </a:ext>
            </a:extLst>
          </p:cNvPr>
          <p:cNvSpPr txBox="1"/>
          <p:nvPr userDrawn="1"/>
        </p:nvSpPr>
        <p:spPr>
          <a:xfrm>
            <a:off x="404484" y="3997762"/>
            <a:ext cx="151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4289"/>
                </a:solidFill>
                <a:latin typeface="Helvetica" pitchFamily="2" charset="0"/>
              </a:rPr>
              <a:t>Merci</a:t>
            </a:r>
            <a:endParaRPr lang="fr-FR" sz="4000" b="1" dirty="0">
              <a:solidFill>
                <a:srgbClr val="004289"/>
              </a:solidFill>
              <a:latin typeface="Helvetica" pitchFamily="2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24281C2-2BF2-6646-B8FA-899E43734C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4422"/>
            <a:ext cx="694792" cy="30070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1AF8C89-E1EF-EB4A-81A9-0949D1FF13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143"/>
            <a:ext cx="1954078" cy="725963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394113" y="1419622"/>
            <a:ext cx="6551612" cy="769441"/>
          </a:xfrm>
        </p:spPr>
        <p:txBody>
          <a:bodyPr/>
          <a:lstStyle>
            <a:lvl1pPr marL="0" indent="0">
              <a:buNone/>
              <a:defRPr lang="fr-FR" sz="4400" b="1" kern="1200" dirty="0" smtClean="0">
                <a:solidFill>
                  <a:schemeClr val="bg1"/>
                </a:solidFill>
                <a:latin typeface="Helvetica" pitchFamily="2" charset="0"/>
                <a:ea typeface="+mn-ea"/>
                <a:cs typeface="Arial" charset="0"/>
              </a:defRPr>
            </a:lvl1pPr>
          </a:lstStyle>
          <a:p>
            <a:endParaRPr lang="fr-FR" sz="44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404484" y="3075897"/>
            <a:ext cx="6551612" cy="400110"/>
          </a:xfrm>
        </p:spPr>
        <p:txBody>
          <a:bodyPr/>
          <a:lstStyle>
            <a:lvl1pPr marL="0" indent="0">
              <a:buNone/>
              <a:defRPr lang="fr-FR" sz="2000" b="0" kern="1200" dirty="0" smtClean="0">
                <a:solidFill>
                  <a:schemeClr val="bg1"/>
                </a:solidFill>
                <a:latin typeface="Helvetica" pitchFamily="2" charset="0"/>
                <a:ea typeface="+mn-ea"/>
                <a:cs typeface="Arial" charset="0"/>
              </a:defRPr>
            </a:lvl1pPr>
          </a:lstStyle>
          <a:p>
            <a:r>
              <a:rPr lang="fr-FR" sz="2000" dirty="0" smtClean="0">
                <a:solidFill>
                  <a:schemeClr val="bg1"/>
                </a:solidFill>
                <a:latin typeface="Helvetica" pitchFamily="2" charset="0"/>
              </a:rPr>
              <a:t>Date</a:t>
            </a:r>
            <a:endParaRPr lang="fr-FR" sz="2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4" name="Parenthèse ouvrante 13">
            <a:extLst>
              <a:ext uri="{FF2B5EF4-FFF2-40B4-BE49-F238E27FC236}">
                <a16:creationId xmlns:a16="http://schemas.microsoft.com/office/drawing/2014/main" id="{301E0F68-4F49-524A-85AC-F32BC07B58F6}"/>
              </a:ext>
            </a:extLst>
          </p:cNvPr>
          <p:cNvSpPr/>
          <p:nvPr userDrawn="1"/>
        </p:nvSpPr>
        <p:spPr bwMode="auto">
          <a:xfrm rot="10800000">
            <a:off x="1971606" y="3958191"/>
            <a:ext cx="111060" cy="788408"/>
          </a:xfrm>
          <a:prstGeom prst="leftBracket">
            <a:avLst/>
          </a:prstGeom>
          <a:noFill/>
          <a:ln w="57150" cap="flat" cmpd="sng" algn="ctr">
            <a:solidFill>
              <a:srgbClr val="0042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36512" y="4876006"/>
            <a:ext cx="10550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</p:spTree>
    <p:extLst>
      <p:ext uri="{BB962C8B-B14F-4D97-AF65-F5344CB8AC3E}">
        <p14:creationId xmlns:p14="http://schemas.microsoft.com/office/powerpoint/2010/main" val="248330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>
            <a:off x="0" y="0"/>
            <a:ext cx="7452320" cy="5152511"/>
            <a:chOff x="0" y="0"/>
            <a:chExt cx="7452320" cy="5152511"/>
          </a:xfrm>
        </p:grpSpPr>
        <p:sp>
          <p:nvSpPr>
            <p:cNvPr id="4" name="Parallélogramme 3">
              <a:extLst>
                <a:ext uri="{FF2B5EF4-FFF2-40B4-BE49-F238E27FC236}">
                  <a16:creationId xmlns:a16="http://schemas.microsoft.com/office/drawing/2014/main" id="{E8A3CB60-18FD-4243-84FC-97BFA88EC7DB}"/>
                </a:ext>
              </a:extLst>
            </p:cNvPr>
            <p:cNvSpPr/>
            <p:nvPr userDrawn="1"/>
          </p:nvSpPr>
          <p:spPr bwMode="auto">
            <a:xfrm>
              <a:off x="0" y="0"/>
              <a:ext cx="7452320" cy="5143500"/>
            </a:xfrm>
            <a:prstGeom prst="parallelogram">
              <a:avLst/>
            </a:prstGeom>
            <a:solidFill>
              <a:srgbClr val="0099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5C9769-2FD8-A04B-A1B7-B43D1C0AB6B7}"/>
                </a:ext>
              </a:extLst>
            </p:cNvPr>
            <p:cNvSpPr/>
            <p:nvPr userDrawn="1"/>
          </p:nvSpPr>
          <p:spPr bwMode="auto">
            <a:xfrm>
              <a:off x="0" y="0"/>
              <a:ext cx="2051720" cy="5152511"/>
            </a:xfrm>
            <a:prstGeom prst="rect">
              <a:avLst/>
            </a:prstGeom>
            <a:solidFill>
              <a:srgbClr val="0099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4DF498E-3B74-6546-99CF-DDF8F61124F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39552" y="2752247"/>
            <a:ext cx="75608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501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563980" y="2859782"/>
            <a:ext cx="5689600" cy="40011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Présentateur</a:t>
            </a:r>
            <a:endParaRPr lang="fr-FR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1963748"/>
            <a:ext cx="5689600" cy="646331"/>
          </a:xfrm>
        </p:spPr>
        <p:txBody>
          <a:bodyPr/>
          <a:lstStyle>
            <a:lvl1pPr marL="0" indent="0">
              <a:buNone/>
              <a:defRPr lang="fr-FR" sz="36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fr-FR" dirty="0" smtClean="0"/>
              <a:t>Titre/service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24281C2-2BF2-6646-B8FA-899E43734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4422"/>
            <a:ext cx="694792" cy="30070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1AF8C89-E1EF-EB4A-81A9-0949D1FF13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143"/>
            <a:ext cx="1954078" cy="7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9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>
            <a:off x="6804248" y="-9011"/>
            <a:ext cx="2376264" cy="5152511"/>
            <a:chOff x="7092280" y="-9011"/>
            <a:chExt cx="2376264" cy="5152511"/>
          </a:xfrm>
        </p:grpSpPr>
        <p:sp>
          <p:nvSpPr>
            <p:cNvPr id="4" name="Parallélogramme 3">
              <a:extLst>
                <a:ext uri="{FF2B5EF4-FFF2-40B4-BE49-F238E27FC236}">
                  <a16:creationId xmlns:a16="http://schemas.microsoft.com/office/drawing/2014/main" id="{E8A3CB60-18FD-4243-84FC-97BFA88EC7DB}"/>
                </a:ext>
              </a:extLst>
            </p:cNvPr>
            <p:cNvSpPr/>
            <p:nvPr userDrawn="1"/>
          </p:nvSpPr>
          <p:spPr bwMode="auto">
            <a:xfrm>
              <a:off x="7092280" y="0"/>
              <a:ext cx="2304256" cy="5143500"/>
            </a:xfrm>
            <a:prstGeom prst="parallelogram">
              <a:avLst/>
            </a:prstGeom>
            <a:solidFill>
              <a:srgbClr val="0099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5C9769-2FD8-A04B-A1B7-B43D1C0AB6B7}"/>
                </a:ext>
              </a:extLst>
            </p:cNvPr>
            <p:cNvSpPr/>
            <p:nvPr userDrawn="1"/>
          </p:nvSpPr>
          <p:spPr bwMode="auto">
            <a:xfrm>
              <a:off x="8424936" y="-9011"/>
              <a:ext cx="1043608" cy="5152511"/>
            </a:xfrm>
            <a:prstGeom prst="rect">
              <a:avLst/>
            </a:prstGeom>
            <a:solidFill>
              <a:srgbClr val="0099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4DF498E-3B74-6546-99CF-DDF8F61124F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39552" y="2064105"/>
            <a:ext cx="75608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7501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2697072" y="2217357"/>
            <a:ext cx="3819143" cy="33855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rgbClr val="0099CC"/>
                </a:solidFill>
              </a:defRPr>
            </a:lvl1pPr>
          </a:lstStyle>
          <a:p>
            <a:pPr lvl="0"/>
            <a:r>
              <a:rPr lang="fr-FR" dirty="0" smtClean="0"/>
              <a:t>Nom, fonction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24281C2-2BF2-6646-B8FA-899E43734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104" y="4515966"/>
            <a:ext cx="694792" cy="30070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1AF8C89-E1EF-EB4A-81A9-0949D1FF13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53" y="3651870"/>
            <a:ext cx="1954078" cy="725963"/>
          </a:xfrm>
          <a:prstGeom prst="rect">
            <a:avLst/>
          </a:prstGeom>
        </p:spPr>
      </p:pic>
      <p:sp>
        <p:nvSpPr>
          <p:cNvPr id="3" name="ZoneTexte 2"/>
          <p:cNvSpPr txBox="1"/>
          <p:nvPr userDrawn="1"/>
        </p:nvSpPr>
        <p:spPr>
          <a:xfrm>
            <a:off x="611560" y="217164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Porteur du projet :</a:t>
            </a:r>
          </a:p>
          <a:p>
            <a:endParaRPr lang="fr-FR" sz="1800" dirty="0" smtClean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  <a:p>
            <a:r>
              <a:rPr lang="fr-FR" sz="180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Contributeurs</a:t>
            </a:r>
            <a:r>
              <a:rPr lang="fr-FR" sz="1800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 :</a:t>
            </a:r>
            <a:endParaRPr lang="fr-FR" sz="1800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620953" y="977836"/>
            <a:ext cx="6502400" cy="584775"/>
          </a:xfrm>
        </p:spPr>
        <p:txBody>
          <a:bodyPr/>
          <a:lstStyle>
            <a:lvl1pPr marL="0" indent="0">
              <a:buNone/>
              <a:defRPr lang="fr-FR" sz="3200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defRPr>
            </a:lvl1pPr>
            <a:lvl2pPr marL="344487" indent="0">
              <a:buNone/>
              <a:defRPr/>
            </a:lvl2pPr>
            <a:lvl3pPr marL="693737" indent="0">
              <a:buNone/>
              <a:defRPr/>
            </a:lvl3pPr>
            <a:lvl4pPr marL="989013" indent="0">
              <a:buNone/>
              <a:defRPr/>
            </a:lvl4pPr>
            <a:lvl5pPr marL="12827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 smtClean="0"/>
              <a:t>Intitulé du projet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620953" y="438931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Ce modèle de document permet de présenter</a:t>
            </a:r>
            <a:r>
              <a:rPr lang="fr-FR" sz="1200" i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 d</a:t>
            </a:r>
            <a:r>
              <a:rPr lang="fr-FR" sz="1200" i="1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es éléments de base pour l’analyse du</a:t>
            </a:r>
            <a:r>
              <a:rPr lang="fr-FR" sz="1200" i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 projet. Le porteur de projet peut ajouter des diapositives et/ou annexes pour faciliter la compréhension et l’analyse de son projet.</a:t>
            </a:r>
            <a:endParaRPr lang="fr-FR" sz="1200" i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8267955" y="4902428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</p:spTree>
    <p:extLst>
      <p:ext uri="{BB962C8B-B14F-4D97-AF65-F5344CB8AC3E}">
        <p14:creationId xmlns:p14="http://schemas.microsoft.com/office/powerpoint/2010/main" val="4176073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166" y="1275606"/>
            <a:ext cx="8640960" cy="345638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731990"/>
            <a:ext cx="545232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316C82B-514C-4B5C-964E-6C33612708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876044" y="5147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Objectif(s) du projet</a:t>
            </a:r>
            <a:endParaRPr lang="fr-FR" sz="2800" b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353166" y="771550"/>
            <a:ext cx="868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Décrire le projet, ce qui justifie son lancement (en termes de contexte et problématiques) et citer le ou les objectifs opérationnels auxquels le projet doit permettre de répondre (résultats attendus).</a:t>
            </a:r>
            <a:endParaRPr lang="fr-FR" sz="12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240765" y="-1312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</p:spTree>
    <p:extLst>
      <p:ext uri="{BB962C8B-B14F-4D97-AF65-F5344CB8AC3E}">
        <p14:creationId xmlns:p14="http://schemas.microsoft.com/office/powerpoint/2010/main" val="242860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4704" y="1131590"/>
            <a:ext cx="8640960" cy="36004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731990"/>
            <a:ext cx="545232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316C82B-514C-4B5C-964E-6C33612708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876044" y="5147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Principaux gains et bénéfices attendus</a:t>
            </a:r>
            <a:endParaRPr lang="fr-FR" sz="2800" b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353166" y="771550"/>
            <a:ext cx="8682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Expliciter les gains et bénéfices attendus une fois le projet finalisé</a:t>
            </a:r>
            <a:r>
              <a:rPr lang="fr-FR" sz="1200" i="1" baseline="0" dirty="0" smtClean="0"/>
              <a:t> (se référer aux</a:t>
            </a:r>
            <a:r>
              <a:rPr lang="fr-FR" sz="1200" i="1" dirty="0" smtClean="0"/>
              <a:t> catégories</a:t>
            </a:r>
            <a:r>
              <a:rPr lang="fr-FR" sz="1200" i="1" baseline="0" dirty="0" smtClean="0"/>
              <a:t> listées en zone notes).</a:t>
            </a:r>
            <a:endParaRPr lang="fr-FR" sz="1200" i="1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240765" y="-20538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</p:spTree>
    <p:extLst>
      <p:ext uri="{BB962C8B-B14F-4D97-AF65-F5344CB8AC3E}">
        <p14:creationId xmlns:p14="http://schemas.microsoft.com/office/powerpoint/2010/main" val="52599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166" y="1467293"/>
            <a:ext cx="8640960" cy="326469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731990"/>
            <a:ext cx="545232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316C82B-514C-4B5C-964E-6C33612708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876044" y="5147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Périmètre du projet </a:t>
            </a:r>
            <a:endParaRPr lang="fr-FR" sz="2800" b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353166" y="773291"/>
            <a:ext cx="868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Typologie du projet :</a:t>
            </a:r>
            <a:r>
              <a:rPr lang="fr-FR" sz="1200" i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règlementaire / stratégique / autre</a:t>
            </a:r>
          </a:p>
          <a:p>
            <a:r>
              <a:rPr lang="fr-FR" sz="1200" i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Préciser si le projet fait partie d’un programme (plusieurs projets liés)</a:t>
            </a:r>
          </a:p>
          <a:p>
            <a:r>
              <a:rPr lang="fr-FR" sz="1200" i="1" dirty="0" smtClean="0"/>
              <a:t>Services</a:t>
            </a:r>
            <a:r>
              <a:rPr lang="fr-FR" sz="1200" i="1" baseline="0" dirty="0" smtClean="0"/>
              <a:t> / Secteurs concernés : se référer à la liste en zone notes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240765" y="3799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</p:spTree>
    <p:extLst>
      <p:ext uri="{BB962C8B-B14F-4D97-AF65-F5344CB8AC3E}">
        <p14:creationId xmlns:p14="http://schemas.microsoft.com/office/powerpoint/2010/main" val="130473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4704" y="1419622"/>
            <a:ext cx="8640960" cy="331236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731990"/>
            <a:ext cx="545232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316C82B-514C-4B5C-964E-6C33612708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876044" y="5147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Périmètre du projet </a:t>
            </a:r>
            <a:endParaRPr lang="fr-FR" sz="2800" b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353166" y="773291"/>
            <a:ext cx="868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fr-FR" sz="1200" i="1" baseline="0" dirty="0" smtClean="0"/>
              <a:t>Avant </a:t>
            </a:r>
            <a:r>
              <a:rPr lang="fr-FR" sz="1200" i="1" baseline="0" dirty="0" smtClean="0">
                <a:sym typeface="Wingdings" panose="05000000000000000000" pitchFamily="2" charset="2"/>
              </a:rPr>
              <a:t> </a:t>
            </a:r>
            <a:r>
              <a:rPr lang="fr-FR" sz="1200" i="1" baseline="0" dirty="0" smtClean="0"/>
              <a:t>Prérequis nécessaire(s) à la réalisation du projet</a:t>
            </a:r>
          </a:p>
          <a:p>
            <a:pPr marL="0" indent="0">
              <a:buFontTx/>
              <a:buNone/>
            </a:pPr>
            <a:r>
              <a:rPr lang="fr-FR" sz="1200" i="1" baseline="0" dirty="0" smtClean="0"/>
              <a:t>Après </a:t>
            </a:r>
            <a:r>
              <a:rPr lang="fr-FR" sz="1200" i="1" baseline="0" dirty="0" smtClean="0">
                <a:sym typeface="Wingdings" panose="05000000000000000000" pitchFamily="2" charset="2"/>
              </a:rPr>
              <a:t> </a:t>
            </a:r>
            <a:r>
              <a:rPr lang="fr-FR" sz="1200" i="1" baseline="0" dirty="0" smtClean="0"/>
              <a:t>Impacts significatifs du projet sur l’établissement une fois celui-ci finalisé aux niveaux juridique, organisationnel, technique, économique (charges de fonctionnement…)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240765" y="0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</p:spTree>
    <p:extLst>
      <p:ext uri="{BB962C8B-B14F-4D97-AF65-F5344CB8AC3E}">
        <p14:creationId xmlns:p14="http://schemas.microsoft.com/office/powerpoint/2010/main" val="82098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166" y="1275606"/>
            <a:ext cx="8640960" cy="345638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400">
                <a:solidFill>
                  <a:srgbClr val="62767D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731990"/>
            <a:ext cx="545232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F316C82B-514C-4B5C-964E-6C33612708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827584" y="123478"/>
            <a:ext cx="816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Freins et difficultés</a:t>
            </a:r>
            <a:r>
              <a:rPr lang="fr-FR" sz="2800" b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 prévisibles </a:t>
            </a:r>
            <a:r>
              <a:rPr lang="fr-FR" sz="2000" b="1" baseline="0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pour réaliser </a:t>
            </a:r>
            <a:r>
              <a:rPr lang="fr-FR" sz="2000" b="1" dirty="0" smtClean="0">
                <a:solidFill>
                  <a:srgbClr val="0099CC"/>
                </a:solidFill>
                <a:latin typeface="Helvetica" pitchFamily="34" charset="0"/>
                <a:ea typeface="ＭＳ Ｐゴシック" charset="0"/>
                <a:cs typeface="Helvetica" pitchFamily="34" charset="0"/>
              </a:rPr>
              <a:t>le projet</a:t>
            </a:r>
            <a:endParaRPr lang="fr-FR" sz="2000" b="1" dirty="0">
              <a:solidFill>
                <a:srgbClr val="0099CC"/>
              </a:solidFill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353166" y="771550"/>
            <a:ext cx="868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Décrire quels sont les freins et difficultés que</a:t>
            </a:r>
            <a:r>
              <a:rPr lang="fr-FR" sz="1200" i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vous identifiez à la réalisation du projet. </a:t>
            </a:r>
            <a:r>
              <a:rPr lang="fr-FR" sz="1200" i="1" baseline="0" dirty="0" smtClean="0"/>
              <a:t>Se référer aux</a:t>
            </a:r>
            <a:r>
              <a:rPr lang="fr-FR" sz="1200" i="1" dirty="0" smtClean="0"/>
              <a:t> catégories</a:t>
            </a:r>
            <a:r>
              <a:rPr lang="fr-FR" sz="1200" i="1" baseline="0" dirty="0" smtClean="0"/>
              <a:t> listées en zone notes.</a:t>
            </a:r>
            <a:endParaRPr lang="fr-FR" sz="12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240765" y="-7327"/>
            <a:ext cx="949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baseline="0" dirty="0" smtClean="0">
                <a:solidFill>
                  <a:srgbClr val="004289"/>
                </a:solidFill>
                <a:latin typeface="Helvetica" pitchFamily="2" charset="0"/>
              </a:rPr>
              <a:t>FO0191 V07</a:t>
            </a:r>
          </a:p>
        </p:txBody>
      </p:sp>
    </p:spTree>
    <p:extLst>
      <p:ext uri="{BB962C8B-B14F-4D97-AF65-F5344CB8AC3E}">
        <p14:creationId xmlns:p14="http://schemas.microsoft.com/office/powerpoint/2010/main" val="269491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à un seul coin 9"/>
          <p:cNvSpPr/>
          <p:nvPr/>
        </p:nvSpPr>
        <p:spPr bwMode="auto">
          <a:xfrm flipV="1">
            <a:off x="4941888" y="1822450"/>
            <a:ext cx="4211637" cy="3325813"/>
          </a:xfrm>
          <a:prstGeom prst="round1Rect">
            <a:avLst>
              <a:gd name="adj" fmla="val 33856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6600"/>
              </a:solidFill>
              <a:ea typeface="ＭＳ Ｐゴシック" pitchFamily="1" charset="-128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84263"/>
            <a:ext cx="86407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pour modifier les styles du texte du masque – premier niveau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87313"/>
            <a:ext cx="80645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pic>
        <p:nvPicPr>
          <p:cNvPr id="1031" name="Image 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87313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72"/>
          <p:cNvSpPr>
            <a:spLocks noChangeShapeType="1"/>
          </p:cNvSpPr>
          <p:nvPr/>
        </p:nvSpPr>
        <p:spPr bwMode="auto">
          <a:xfrm>
            <a:off x="1" y="735013"/>
            <a:ext cx="9144000" cy="0"/>
          </a:xfrm>
          <a:prstGeom prst="line">
            <a:avLst/>
          </a:prstGeom>
          <a:noFill/>
          <a:ln w="19050">
            <a:solidFill>
              <a:srgbClr val="D75016">
                <a:alpha val="7999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09" r:id="rId3"/>
    <p:sldLayoutId id="2147483713" r:id="rId4"/>
    <p:sldLayoutId id="2147483710" r:id="rId5"/>
    <p:sldLayoutId id="2147483720" r:id="rId6"/>
    <p:sldLayoutId id="2147483716" r:id="rId7"/>
    <p:sldLayoutId id="2147483721" r:id="rId8"/>
    <p:sldLayoutId id="2147483717" r:id="rId9"/>
    <p:sldLayoutId id="2147483728" r:id="rId10"/>
    <p:sldLayoutId id="2147483718" r:id="rId11"/>
    <p:sldLayoutId id="2147483719" r:id="rId12"/>
    <p:sldLayoutId id="2147483722" r:id="rId13"/>
    <p:sldLayoutId id="2147483723" r:id="rId14"/>
    <p:sldLayoutId id="2147483724" r:id="rId15"/>
    <p:sldLayoutId id="2147483725" r:id="rId16"/>
    <p:sldLayoutId id="2147483727" r:id="rId17"/>
    <p:sldLayoutId id="2147483729" r:id="rId18"/>
    <p:sldLayoutId id="2147483730" r:id="rId19"/>
    <p:sldLayoutId id="2147483731" r:id="rId20"/>
    <p:sldLayoutId id="2147483732" r:id="rId21"/>
    <p:sldLayoutId id="2147483726" r:id="rId22"/>
    <p:sldLayoutId id="2147483708" r:id="rId23"/>
    <p:sldLayoutId id="2147483735" r:id="rId24"/>
    <p:sldLayoutId id="2147483733" r:id="rId25"/>
    <p:sldLayoutId id="2147483734" r:id="rId26"/>
    <p:sldLayoutId id="2147483736" r:id="rId27"/>
    <p:sldLayoutId id="2147483715" r:id="rId2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Helvetica" pitchFamily="34" charset="0"/>
          <a:ea typeface="ＭＳ Ｐゴシック" charset="0"/>
          <a:cs typeface="Helvetic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2767D"/>
          </a:solidFill>
          <a:latin typeface="Helvetica" pitchFamily="34" charset="0"/>
          <a:ea typeface="ＭＳ Ｐゴシック" charset="0"/>
          <a:cs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2767D"/>
          </a:solidFill>
          <a:latin typeface="Helvetica" pitchFamily="34" charset="0"/>
          <a:ea typeface="ＭＳ Ｐゴシック" charset="0"/>
          <a:cs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2767D"/>
          </a:solidFill>
          <a:latin typeface="Helvetica" pitchFamily="34" charset="0"/>
          <a:ea typeface="ＭＳ Ｐゴシック" charset="0"/>
          <a:cs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2767D"/>
          </a:solidFill>
          <a:latin typeface="Helvetica" pitchFamily="34" charset="0"/>
          <a:ea typeface="ＭＳ Ｐゴシック" charset="0"/>
          <a:cs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1348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1348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1348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1348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8ACC"/>
        </a:buClr>
        <a:buSzPct val="110000"/>
        <a:buFont typeface="Arial" panose="020B0604020202020204" pitchFamily="34" charset="0"/>
        <a:buChar char="•"/>
        <a:defRPr sz="2000">
          <a:solidFill>
            <a:schemeClr val="tx1"/>
          </a:solidFill>
          <a:latin typeface="Helvetica" pitchFamily="34" charset="0"/>
          <a:ea typeface="ＭＳ Ｐゴシック" charset="0"/>
          <a:cs typeface="Helvetica" pitchFamily="34" charset="0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rgbClr val="008ACC"/>
        </a:buClr>
        <a:buSzPct val="90000"/>
        <a:buFont typeface="Arial" panose="020B0604020202020204" pitchFamily="34" charset="0"/>
        <a:buChar char="•"/>
        <a:defRPr>
          <a:solidFill>
            <a:schemeClr val="tx1"/>
          </a:solidFill>
          <a:latin typeface="Helvetica" pitchFamily="34" charset="0"/>
          <a:ea typeface="ＭＳ Ｐゴシック" charset="0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rgbClr val="008ACC"/>
        </a:buClr>
        <a:buSzPct val="80000"/>
        <a:buFont typeface="Arial" panose="020B0604020202020204" pitchFamily="34" charset="0"/>
        <a:buChar char="•"/>
        <a:defRPr sz="1600">
          <a:solidFill>
            <a:schemeClr val="tx1"/>
          </a:solidFill>
          <a:latin typeface="Helvetica" pitchFamily="34" charset="0"/>
          <a:ea typeface="ＭＳ Ｐゴシック" charset="0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rgbClr val="008ACC"/>
        </a:buClr>
        <a:buSzPct val="75000"/>
        <a:buFont typeface="Arial" panose="020B0604020202020204" pitchFamily="34" charset="0"/>
        <a:buChar char="•"/>
        <a:defRPr sz="1400">
          <a:solidFill>
            <a:schemeClr val="tx1"/>
          </a:solidFill>
          <a:latin typeface="Helvetica" pitchFamily="34" charset="0"/>
          <a:ea typeface="ＭＳ Ｐゴシック" charset="0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rgbClr val="7E959E"/>
        </a:buClr>
        <a:buSzPct val="80000"/>
        <a:buBlip>
          <a:blip r:embed="rId31"/>
        </a:buBlip>
        <a:defRPr sz="1200">
          <a:solidFill>
            <a:srgbClr val="62767D"/>
          </a:solidFill>
          <a:latin typeface="+mn-lt"/>
          <a:ea typeface="ＭＳ Ｐゴシック" charset="0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rgbClr val="0064AF"/>
        </a:buClr>
        <a:buSzPct val="80000"/>
        <a:buFont typeface="Wingdings" pitchFamily="2" charset="2"/>
        <a:buChar char="n"/>
        <a:defRPr sz="1200" b="1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rgbClr val="0064AF"/>
        </a:buClr>
        <a:buSzPct val="80000"/>
        <a:buFont typeface="Wingdings" pitchFamily="2" charset="2"/>
        <a:buChar char="n"/>
        <a:defRPr sz="1200" b="1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rgbClr val="0064AF"/>
        </a:buClr>
        <a:buSzPct val="80000"/>
        <a:buFont typeface="Wingdings" pitchFamily="2" charset="2"/>
        <a:buChar char="n"/>
        <a:defRPr sz="1200" b="1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rgbClr val="0064AF"/>
        </a:buClr>
        <a:buSzPct val="80000"/>
        <a:buFont typeface="Wingdings" pitchFamily="2" charset="2"/>
        <a:buChar char="n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94113" y="1419622"/>
            <a:ext cx="6551612" cy="523220"/>
          </a:xfrm>
        </p:spPr>
        <p:txBody>
          <a:bodyPr/>
          <a:lstStyle/>
          <a:p>
            <a:r>
              <a:rPr lang="fr-FR" sz="2800" dirty="0" smtClean="0"/>
              <a:t>Projet : …  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610775" y="2983908"/>
            <a:ext cx="2223300" cy="338554"/>
          </a:xfrm>
        </p:spPr>
        <p:txBody>
          <a:bodyPr/>
          <a:lstStyle/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302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88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3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87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08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78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18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7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83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697072" y="2217357"/>
            <a:ext cx="3819143" cy="33855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40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5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1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7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65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70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9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9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ICL_presentation_ecran_16-9">
  <a:themeElements>
    <a:clrScheme name="modele_ppt_cav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modele_ppt_ca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odele_ppt_cav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ppt_cav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ppt_cav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ppt_cav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ppt_cav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ppt_cav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ppt_cav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ppt_cav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ppt_cav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ppt_cav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3188</TotalTime>
  <Words>553</Words>
  <Application>Microsoft Office PowerPoint</Application>
  <PresentationFormat>Affichage à l'écran (16:9)</PresentationFormat>
  <Paragraphs>71</Paragraphs>
  <Slides>19</Slides>
  <Notes>12</Notes>
  <HiddenSlides>6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Helvetica</vt:lpstr>
      <vt:lpstr>Times New Roman</vt:lpstr>
      <vt:lpstr>Wingdings</vt:lpstr>
      <vt:lpstr>Modele_ICL_presentation_ecran_16-9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Institut de Cancérologie de Lorraine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m.darcourt</dc:creator>
  <cp:lastModifiedBy>Morge Virginie</cp:lastModifiedBy>
  <cp:revision>120</cp:revision>
  <dcterms:created xsi:type="dcterms:W3CDTF">2017-10-16T13:01:14Z</dcterms:created>
  <dcterms:modified xsi:type="dcterms:W3CDTF">2025-02-07T07:23:10Z</dcterms:modified>
</cp:coreProperties>
</file>